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2" r:id="rId1"/>
  </p:sldMasterIdLst>
  <p:sldIdLst>
    <p:sldId id="256" r:id="rId2"/>
    <p:sldId id="259" r:id="rId3"/>
    <p:sldId id="263" r:id="rId4"/>
    <p:sldId id="257" r:id="rId5"/>
    <p:sldId id="258" r:id="rId6"/>
    <p:sldId id="260"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p:restoredTop sz="94676"/>
  </p:normalViewPr>
  <p:slideViewPr>
    <p:cSldViewPr snapToGrid="0">
      <p:cViewPr varScale="1">
        <p:scale>
          <a:sx n="106" d="100"/>
          <a:sy n="106" d="100"/>
        </p:scale>
        <p:origin x="21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MX"/>
              <a:t>Haz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7237BE2D-53E3-F145-94D9-7504E4333A46}" type="datetimeFigureOut">
              <a:rPr lang="es-CO" smtClean="0"/>
              <a:t>25/07/24</a:t>
            </a:fld>
            <a:endParaRPr lang="es-CO"/>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s-CO"/>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8D341352-8A31-9246-AF9E-280E222F75D4}" type="slidenum">
              <a:rPr lang="es-CO" smtClean="0"/>
              <a:t>‹Nº›</a:t>
            </a:fld>
            <a:endParaRPr lang="es-CO"/>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53057944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7237BE2D-53E3-F145-94D9-7504E4333A46}" type="datetimeFigureOut">
              <a:rPr lang="es-CO" smtClean="0"/>
              <a:t>25/07/24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D341352-8A31-9246-AF9E-280E222F75D4}" type="slidenum">
              <a:rPr lang="es-CO" smtClean="0"/>
              <a:t>‹Nº›</a:t>
            </a:fld>
            <a:endParaRPr lang="es-CO"/>
          </a:p>
        </p:txBody>
      </p:sp>
    </p:spTree>
    <p:extLst>
      <p:ext uri="{BB962C8B-B14F-4D97-AF65-F5344CB8AC3E}">
        <p14:creationId xmlns:p14="http://schemas.microsoft.com/office/powerpoint/2010/main" val="3305917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MX"/>
              <a:t>Haz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7237BE2D-53E3-F145-94D9-7504E4333A46}" type="datetimeFigureOut">
              <a:rPr lang="es-CO" smtClean="0"/>
              <a:t>25/07/24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D341352-8A31-9246-AF9E-280E222F75D4}" type="slidenum">
              <a:rPr lang="es-CO" smtClean="0"/>
              <a:t>‹Nº›</a:t>
            </a:fld>
            <a:endParaRPr lang="es-CO"/>
          </a:p>
        </p:txBody>
      </p:sp>
    </p:spTree>
    <p:extLst>
      <p:ext uri="{BB962C8B-B14F-4D97-AF65-F5344CB8AC3E}">
        <p14:creationId xmlns:p14="http://schemas.microsoft.com/office/powerpoint/2010/main" val="2167193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Content Placeholder 2"/>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10"/>
          </p:nvPr>
        </p:nvSpPr>
        <p:spPr/>
        <p:txBody>
          <a:bodyPr/>
          <a:lstStyle/>
          <a:p>
            <a:fld id="{7237BE2D-53E3-F145-94D9-7504E4333A46}" type="datetimeFigureOut">
              <a:rPr lang="es-CO" smtClean="0"/>
              <a:t>25/07/24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D341352-8A31-9246-AF9E-280E222F75D4}" type="slidenum">
              <a:rPr lang="es-CO" smtClean="0"/>
              <a:t>‹Nº›</a:t>
            </a:fld>
            <a:endParaRPr lang="es-CO"/>
          </a:p>
        </p:txBody>
      </p:sp>
    </p:spTree>
    <p:extLst>
      <p:ext uri="{BB962C8B-B14F-4D97-AF65-F5344CB8AC3E}">
        <p14:creationId xmlns:p14="http://schemas.microsoft.com/office/powerpoint/2010/main" val="304948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7237BE2D-53E3-F145-94D9-7504E4333A46}" type="datetimeFigureOut">
              <a:rPr lang="es-CO" smtClean="0"/>
              <a:t>25/07/24</a:t>
            </a:fld>
            <a:endParaRPr lang="es-CO"/>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s-CO"/>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8D341352-8A31-9246-AF9E-280E222F75D4}" type="slidenum">
              <a:rPr lang="es-CO" smtClean="0"/>
              <a:t>‹Nº›</a:t>
            </a:fld>
            <a:endParaRPr lang="es-CO"/>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09813282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MX"/>
              <a:t>Haz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5" name="Date Placeholder 4"/>
          <p:cNvSpPr>
            <a:spLocks noGrp="1"/>
          </p:cNvSpPr>
          <p:nvPr>
            <p:ph type="dt" sz="half" idx="10"/>
          </p:nvPr>
        </p:nvSpPr>
        <p:spPr/>
        <p:txBody>
          <a:bodyPr/>
          <a:lstStyle/>
          <a:p>
            <a:fld id="{7237BE2D-53E3-F145-94D9-7504E4333A46}" type="datetimeFigureOut">
              <a:rPr lang="es-CO" smtClean="0"/>
              <a:t>25/07/24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D341352-8A31-9246-AF9E-280E222F75D4}" type="slidenum">
              <a:rPr lang="es-CO" smtClean="0"/>
              <a:t>‹Nº›</a:t>
            </a:fld>
            <a:endParaRPr lang="es-CO"/>
          </a:p>
        </p:txBody>
      </p:sp>
    </p:spTree>
    <p:extLst>
      <p:ext uri="{BB962C8B-B14F-4D97-AF65-F5344CB8AC3E}">
        <p14:creationId xmlns:p14="http://schemas.microsoft.com/office/powerpoint/2010/main" val="2912032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MX"/>
              <a:t>Haz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7" name="Date Placeholder 6"/>
          <p:cNvSpPr>
            <a:spLocks noGrp="1"/>
          </p:cNvSpPr>
          <p:nvPr>
            <p:ph type="dt" sz="half" idx="10"/>
          </p:nvPr>
        </p:nvSpPr>
        <p:spPr/>
        <p:txBody>
          <a:bodyPr/>
          <a:lstStyle/>
          <a:p>
            <a:fld id="{7237BE2D-53E3-F145-94D9-7504E4333A46}" type="datetimeFigureOut">
              <a:rPr lang="es-CO" smtClean="0"/>
              <a:t>25/07/24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8D341352-8A31-9246-AF9E-280E222F75D4}" type="slidenum">
              <a:rPr lang="es-CO" smtClean="0"/>
              <a:t>‹Nº›</a:t>
            </a:fld>
            <a:endParaRPr lang="es-CO"/>
          </a:p>
        </p:txBody>
      </p:sp>
    </p:spTree>
    <p:extLst>
      <p:ext uri="{BB962C8B-B14F-4D97-AF65-F5344CB8AC3E}">
        <p14:creationId xmlns:p14="http://schemas.microsoft.com/office/powerpoint/2010/main" val="3088809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a:t>Haz clic para modificar el estilo de título del patrón</a:t>
            </a:r>
            <a:endParaRPr lang="en-US" dirty="0"/>
          </a:p>
        </p:txBody>
      </p:sp>
      <p:sp>
        <p:nvSpPr>
          <p:cNvPr id="3" name="Date Placeholder 2"/>
          <p:cNvSpPr>
            <a:spLocks noGrp="1"/>
          </p:cNvSpPr>
          <p:nvPr>
            <p:ph type="dt" sz="half" idx="10"/>
          </p:nvPr>
        </p:nvSpPr>
        <p:spPr/>
        <p:txBody>
          <a:bodyPr/>
          <a:lstStyle/>
          <a:p>
            <a:fld id="{7237BE2D-53E3-F145-94D9-7504E4333A46}" type="datetimeFigureOut">
              <a:rPr lang="es-CO" smtClean="0"/>
              <a:t>25/07/24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8D341352-8A31-9246-AF9E-280E222F75D4}" type="slidenum">
              <a:rPr lang="es-CO" smtClean="0"/>
              <a:t>‹Nº›</a:t>
            </a:fld>
            <a:endParaRPr lang="es-CO"/>
          </a:p>
        </p:txBody>
      </p:sp>
    </p:spTree>
    <p:extLst>
      <p:ext uri="{BB962C8B-B14F-4D97-AF65-F5344CB8AC3E}">
        <p14:creationId xmlns:p14="http://schemas.microsoft.com/office/powerpoint/2010/main" val="1931983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37BE2D-53E3-F145-94D9-7504E4333A46}" type="datetimeFigureOut">
              <a:rPr lang="es-CO" smtClean="0"/>
              <a:t>25/07/24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D341352-8A31-9246-AF9E-280E222F75D4}" type="slidenum">
              <a:rPr lang="es-CO" smtClean="0"/>
              <a:t>‹Nº›</a:t>
            </a:fld>
            <a:endParaRPr lang="es-CO"/>
          </a:p>
        </p:txBody>
      </p:sp>
    </p:spTree>
    <p:extLst>
      <p:ext uri="{BB962C8B-B14F-4D97-AF65-F5344CB8AC3E}">
        <p14:creationId xmlns:p14="http://schemas.microsoft.com/office/powerpoint/2010/main" val="3214549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MX"/>
              <a:t>Haz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7237BE2D-53E3-F145-94D9-7504E4333A46}" type="datetimeFigureOut">
              <a:rPr lang="es-CO" smtClean="0"/>
              <a:t>25/07/24</a:t>
            </a:fld>
            <a:endParaRPr lang="es-CO"/>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CO"/>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D341352-8A31-9246-AF9E-280E222F75D4}" type="slidenum">
              <a:rPr lang="es-CO" smtClean="0"/>
              <a:t>‹Nº›</a:t>
            </a:fld>
            <a:endParaRPr lang="es-CO"/>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04685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MX"/>
              <a:t>Haz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MX"/>
              <a:t>Haz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7237BE2D-53E3-F145-94D9-7504E4333A46}" type="datetimeFigureOut">
              <a:rPr lang="es-CO" smtClean="0"/>
              <a:t>25/07/24</a:t>
            </a:fld>
            <a:endParaRPr lang="es-CO"/>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CO"/>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D341352-8A31-9246-AF9E-280E222F75D4}" type="slidenum">
              <a:rPr lang="es-CO" smtClean="0"/>
              <a:t>‹Nº›</a:t>
            </a:fld>
            <a:endParaRPr lang="es-CO"/>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55387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MX"/>
              <a:t>Haz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7237BE2D-53E3-F145-94D9-7504E4333A46}" type="datetimeFigureOut">
              <a:rPr lang="es-CO" smtClean="0"/>
              <a:t>25/07/24</a:t>
            </a:fld>
            <a:endParaRPr lang="es-CO"/>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s-CO"/>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8D341352-8A31-9246-AF9E-280E222F75D4}" type="slidenum">
              <a:rPr lang="es-CO" smtClean="0"/>
              <a:t>‹Nº›</a:t>
            </a:fld>
            <a:endParaRPr lang="es-CO"/>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65224066"/>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0C41C8-C764-556D-E455-3049AD78FF0F}"/>
              </a:ext>
            </a:extLst>
          </p:cNvPr>
          <p:cNvSpPr>
            <a:spLocks noGrp="1"/>
          </p:cNvSpPr>
          <p:nvPr>
            <p:ph type="ctrTitle"/>
          </p:nvPr>
        </p:nvSpPr>
        <p:spPr>
          <a:xfrm>
            <a:off x="2616277" y="2061838"/>
            <a:ext cx="6959446" cy="1662475"/>
          </a:xfrm>
        </p:spPr>
        <p:txBody>
          <a:bodyPr>
            <a:normAutofit/>
          </a:bodyPr>
          <a:lstStyle/>
          <a:p>
            <a:r>
              <a:rPr lang="es-CO" sz="4800" dirty="0"/>
              <a:t>Procesos Sancionatorio	</a:t>
            </a:r>
          </a:p>
        </p:txBody>
      </p:sp>
      <p:sp>
        <p:nvSpPr>
          <p:cNvPr id="3" name="Subtítulo 2">
            <a:extLst>
              <a:ext uri="{FF2B5EF4-FFF2-40B4-BE49-F238E27FC236}">
                <a16:creationId xmlns:a16="http://schemas.microsoft.com/office/drawing/2014/main" id="{D3EB9EB0-B8C6-CC20-71AB-AFBD4126CF01}"/>
              </a:ext>
            </a:extLst>
          </p:cNvPr>
          <p:cNvSpPr>
            <a:spLocks noGrp="1"/>
          </p:cNvSpPr>
          <p:nvPr>
            <p:ph type="subTitle" idx="1"/>
          </p:nvPr>
        </p:nvSpPr>
        <p:spPr>
          <a:xfrm>
            <a:off x="3388938" y="3783690"/>
            <a:ext cx="5414125" cy="1196717"/>
          </a:xfrm>
        </p:spPr>
        <p:txBody>
          <a:bodyPr>
            <a:normAutofit/>
          </a:bodyPr>
          <a:lstStyle/>
          <a:p>
            <a:r>
              <a:rPr lang="es-CO" sz="2000" dirty="0"/>
              <a:t>Nicolas Eduardo Sánchez Cortes</a:t>
            </a:r>
          </a:p>
          <a:p>
            <a:r>
              <a:rPr lang="es-CO" sz="2000" dirty="0"/>
              <a:t>Abogado, Especialista en Contratación Estatal</a:t>
            </a:r>
          </a:p>
        </p:txBody>
      </p:sp>
      <p:pic>
        <p:nvPicPr>
          <p:cNvPr id="4" name="Cámara 3">
            <a:extLst>
              <a:ext uri="{FF2B5EF4-FFF2-40B4-BE49-F238E27FC236}">
                <a16:creationId xmlns:a16="http://schemas.microsoft.com/office/drawing/2014/main" id="{689C3929-3147-66F8-57B5-B65ADA2530C7}"/>
              </a:ext>
            </a:extLst>
          </p:cNvPr>
          <p:cNvPicPr>
            <a:picLocks noChangeAspect="1"/>
            <a:extLst>
              <a:ext uri="{51228E76-BA90-4043-B771-695A4F85340A}">
                <alf:liveFeedProps xmlns:alf="http://schemas.microsoft.com/office/drawing/2021/livefeed"/>
              </a:ext>
            </a:extLst>
          </p:cNvPicPr>
          <p:nvPr/>
        </p:nvPicPr>
        <p:blipFill>
          <a:blip r:embed="rId2">
            <a:extLst>
              <a:ext uri="{96DAC541-7B7A-43D3-8B79-37D633B846F1}">
                <asvg:svgBlip xmlns:asvg="http://schemas.microsoft.com/office/drawing/2016/SVG/main" r:embed="rId3"/>
              </a:ext>
            </a:extLst>
          </a:blip>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3054807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FA195B-EA03-6950-D1E9-51308DA407FB}"/>
              </a:ext>
            </a:extLst>
          </p:cNvPr>
          <p:cNvSpPr>
            <a:spLocks noGrp="1"/>
          </p:cNvSpPr>
          <p:nvPr>
            <p:ph type="title"/>
          </p:nvPr>
        </p:nvSpPr>
        <p:spPr/>
        <p:txBody>
          <a:bodyPr/>
          <a:lstStyle/>
          <a:p>
            <a:pPr algn="ctr"/>
            <a:r>
              <a:rPr lang="es-CO" dirty="0"/>
              <a:t>Sujetos activos del proceso Sancionatorio</a:t>
            </a:r>
          </a:p>
        </p:txBody>
      </p:sp>
      <p:sp>
        <p:nvSpPr>
          <p:cNvPr id="3" name="Marcador de contenido 2">
            <a:extLst>
              <a:ext uri="{FF2B5EF4-FFF2-40B4-BE49-F238E27FC236}">
                <a16:creationId xmlns:a16="http://schemas.microsoft.com/office/drawing/2014/main" id="{25083AB0-B1F5-473A-5444-6A4CCD99FB54}"/>
              </a:ext>
            </a:extLst>
          </p:cNvPr>
          <p:cNvSpPr>
            <a:spLocks noGrp="1"/>
          </p:cNvSpPr>
          <p:nvPr>
            <p:ph idx="1"/>
          </p:nvPr>
        </p:nvSpPr>
        <p:spPr/>
        <p:txBody>
          <a:bodyPr/>
          <a:lstStyle/>
          <a:p>
            <a:r>
              <a:rPr lang="es-CO" sz="1800" dirty="0">
                <a:latin typeface="CIDFont+F1"/>
              </a:rPr>
              <a:t>La </a:t>
            </a:r>
            <a:r>
              <a:rPr lang="es-CO" sz="1800" dirty="0">
                <a:effectLst/>
                <a:latin typeface="CIDFont+F1"/>
              </a:rPr>
              <a:t>Empresa Obligada. </a:t>
            </a:r>
          </a:p>
          <a:p>
            <a:r>
              <a:rPr lang="es-CO" sz="1800" dirty="0">
                <a:latin typeface="CIDFont+F1"/>
              </a:rPr>
              <a:t>E</a:t>
            </a:r>
            <a:r>
              <a:rPr lang="es-CO" sz="1800" dirty="0">
                <a:effectLst/>
                <a:latin typeface="CIDFont+F1"/>
              </a:rPr>
              <a:t>l Oficial de Cumplimiento. </a:t>
            </a:r>
          </a:p>
          <a:p>
            <a:r>
              <a:rPr lang="es-CO" sz="1800" dirty="0">
                <a:effectLst/>
                <a:latin typeface="CIDFont+F1"/>
              </a:rPr>
              <a:t>Revisor fiscal </a:t>
            </a:r>
          </a:p>
          <a:p>
            <a:r>
              <a:rPr lang="es-CO" sz="1800" dirty="0">
                <a:latin typeface="CIDFont+F1"/>
              </a:rPr>
              <a:t>A</a:t>
            </a:r>
            <a:r>
              <a:rPr lang="es-CO" sz="1800" dirty="0">
                <a:effectLst/>
                <a:latin typeface="CIDFont+F1"/>
              </a:rPr>
              <a:t>dministradores Art </a:t>
            </a:r>
            <a:endParaRPr lang="es-CO" dirty="0"/>
          </a:p>
          <a:p>
            <a:endParaRPr lang="es-CO" dirty="0"/>
          </a:p>
        </p:txBody>
      </p:sp>
    </p:spTree>
    <p:extLst>
      <p:ext uri="{BB962C8B-B14F-4D97-AF65-F5344CB8AC3E}">
        <p14:creationId xmlns:p14="http://schemas.microsoft.com/office/powerpoint/2010/main" val="2213216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2FCB55-0806-2CEF-C832-361751C4642D}"/>
              </a:ext>
            </a:extLst>
          </p:cNvPr>
          <p:cNvSpPr>
            <a:spLocks noGrp="1"/>
          </p:cNvSpPr>
          <p:nvPr>
            <p:ph type="title"/>
          </p:nvPr>
        </p:nvSpPr>
        <p:spPr/>
        <p:txBody>
          <a:bodyPr/>
          <a:lstStyle/>
          <a:p>
            <a:r>
              <a:rPr lang="es-CO" dirty="0"/>
              <a:t>Por regla general el Procedimiento sancionatorio es el CPACA</a:t>
            </a:r>
          </a:p>
        </p:txBody>
      </p:sp>
      <p:sp>
        <p:nvSpPr>
          <p:cNvPr id="3" name="Marcador de contenido 2">
            <a:extLst>
              <a:ext uri="{FF2B5EF4-FFF2-40B4-BE49-F238E27FC236}">
                <a16:creationId xmlns:a16="http://schemas.microsoft.com/office/drawing/2014/main" id="{C2956637-7ECF-A644-4B47-97A15A722800}"/>
              </a:ext>
            </a:extLst>
          </p:cNvPr>
          <p:cNvSpPr>
            <a:spLocks noGrp="1"/>
          </p:cNvSpPr>
          <p:nvPr>
            <p:ph idx="1"/>
          </p:nvPr>
        </p:nvSpPr>
        <p:spPr/>
        <p:txBody>
          <a:bodyPr>
            <a:normAutofit fontScale="85000" lnSpcReduction="20000"/>
          </a:bodyPr>
          <a:lstStyle/>
          <a:p>
            <a:pPr marL="0" indent="0">
              <a:buNone/>
            </a:pPr>
            <a:r>
              <a:rPr lang="es-CO" dirty="0"/>
              <a:t>Etapas del Proceso: </a:t>
            </a:r>
          </a:p>
          <a:p>
            <a:pPr marL="0" indent="0">
              <a:buNone/>
            </a:pPr>
            <a:endParaRPr lang="es-CO" dirty="0"/>
          </a:p>
          <a:p>
            <a:pPr marL="0" indent="0">
              <a:buNone/>
            </a:pPr>
            <a:r>
              <a:rPr lang="es-CO" dirty="0"/>
              <a:t>1. Fase preliminar. </a:t>
            </a:r>
          </a:p>
          <a:p>
            <a:pPr marL="0" indent="0">
              <a:buNone/>
            </a:pPr>
            <a:r>
              <a:rPr lang="es-CO" dirty="0"/>
              <a:t>2. Oficio que comunica el inicio del proceso.</a:t>
            </a:r>
          </a:p>
          <a:p>
            <a:pPr marL="0" indent="0">
              <a:buNone/>
            </a:pPr>
            <a:r>
              <a:rPr lang="es-CO" dirty="0"/>
              <a:t>3. Resolución que formula Cargos. </a:t>
            </a:r>
          </a:p>
          <a:p>
            <a:pPr marL="0" indent="0">
              <a:buNone/>
            </a:pPr>
            <a:r>
              <a:rPr lang="es-CO" dirty="0"/>
              <a:t>4. Presentación de Descargos. </a:t>
            </a:r>
          </a:p>
          <a:p>
            <a:pPr marL="0" indent="0">
              <a:buNone/>
            </a:pPr>
            <a:r>
              <a:rPr lang="es-CO" dirty="0"/>
              <a:t>5. Cierre del Periodo Probatorio. </a:t>
            </a:r>
          </a:p>
          <a:p>
            <a:pPr marL="0" indent="0">
              <a:buNone/>
            </a:pPr>
            <a:r>
              <a:rPr lang="es-CO" dirty="0"/>
              <a:t>6. Presentación de Alegatos de Conclusión. </a:t>
            </a:r>
          </a:p>
          <a:p>
            <a:pPr marL="0" indent="0">
              <a:buNone/>
            </a:pPr>
            <a:r>
              <a:rPr lang="es-CO" dirty="0"/>
              <a:t>7. Resolución de Sancionatoria o Archivo</a:t>
            </a:r>
          </a:p>
          <a:p>
            <a:pPr marL="0" indent="0">
              <a:buNone/>
            </a:pPr>
            <a:r>
              <a:rPr lang="es-CO" dirty="0"/>
              <a:t>8. Interposición de Recursos (Reposición y Apelación)</a:t>
            </a:r>
          </a:p>
          <a:p>
            <a:pPr marL="0" indent="0">
              <a:buNone/>
            </a:pPr>
            <a:endParaRPr lang="es-CO" dirty="0"/>
          </a:p>
        </p:txBody>
      </p:sp>
    </p:spTree>
    <p:extLst>
      <p:ext uri="{BB962C8B-B14F-4D97-AF65-F5344CB8AC3E}">
        <p14:creationId xmlns:p14="http://schemas.microsoft.com/office/powerpoint/2010/main" val="3927464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7B6637-5F52-723B-622D-0F73ABD25FAD}"/>
              </a:ext>
            </a:extLst>
          </p:cNvPr>
          <p:cNvSpPr>
            <a:spLocks noGrp="1"/>
          </p:cNvSpPr>
          <p:nvPr>
            <p:ph type="title"/>
          </p:nvPr>
        </p:nvSpPr>
        <p:spPr/>
        <p:txBody>
          <a:bodyPr/>
          <a:lstStyle/>
          <a:p>
            <a:r>
              <a:rPr lang="es-CO" dirty="0"/>
              <a:t>Banco Pichincha </a:t>
            </a:r>
          </a:p>
        </p:txBody>
      </p:sp>
      <p:sp>
        <p:nvSpPr>
          <p:cNvPr id="3" name="Marcador de contenido 2">
            <a:extLst>
              <a:ext uri="{FF2B5EF4-FFF2-40B4-BE49-F238E27FC236}">
                <a16:creationId xmlns:a16="http://schemas.microsoft.com/office/drawing/2014/main" id="{C07CC946-6A18-9634-85B3-D772C1C7A74A}"/>
              </a:ext>
            </a:extLst>
          </p:cNvPr>
          <p:cNvSpPr>
            <a:spLocks noGrp="1"/>
          </p:cNvSpPr>
          <p:nvPr>
            <p:ph idx="1"/>
          </p:nvPr>
        </p:nvSpPr>
        <p:spPr/>
        <p:txBody>
          <a:bodyPr>
            <a:normAutofit lnSpcReduction="10000"/>
          </a:bodyPr>
          <a:lstStyle/>
          <a:p>
            <a:r>
              <a:rPr lang="es-CO" dirty="0">
                <a:effectLst/>
                <a:latin typeface="Helvetica" pitchFamily="2" charset="0"/>
              </a:rPr>
              <a:t>"(...) PRIMER CARGO: CONOCIMIENTO DEL CLIENTE</a:t>
            </a:r>
          </a:p>
          <a:p>
            <a:r>
              <a:rPr lang="es-CO" dirty="0">
                <a:effectLst/>
                <a:latin typeface="Helvetica" pitchFamily="2" charset="0"/>
              </a:rPr>
              <a:t>..el Banco Pichincha, salvo en el caso de 6 clientes de un total de 6.909 personas jurídicas, tendría parcialmente la información que identificaba a los accionistas de éstos, almacenada en carpetas </a:t>
            </a:r>
            <a:r>
              <a:rPr lang="es-CO" dirty="0" err="1">
                <a:effectLst/>
                <a:latin typeface="Helvetica" pitchFamily="2" charset="0"/>
              </a:rPr>
              <a:t>fisicas</a:t>
            </a:r>
            <a:r>
              <a:rPr lang="es-CO" dirty="0">
                <a:effectLst/>
                <a:latin typeface="Helvetica" pitchFamily="2" charset="0"/>
              </a:rPr>
              <a:t> sin que contara con algún mecanismo que le permitiera su aprovechamiento efectivo, para la gestión del riesgo de LAFT, en posible incumplimiento de las normas trascritas como infringidas.</a:t>
            </a:r>
          </a:p>
          <a:p>
            <a:r>
              <a:rPr lang="es-CO" dirty="0">
                <a:effectLst/>
                <a:latin typeface="Helvetica" pitchFamily="2" charset="0"/>
              </a:rPr>
              <a:t>De la misma manera, al estar la información de los beneficiarios finales de los clientes persona jurídica almacenada en carpetas físicas, no era eficiente, en tanto no estaba disponible para efectuar sobre ellos, por ejemplo: cruces de información con listas vinculantes, o el monitoreo de sus operaciones, entre otros aspectos.</a:t>
            </a:r>
          </a:p>
          <a:p>
            <a:endParaRPr lang="es-CO" dirty="0"/>
          </a:p>
        </p:txBody>
      </p:sp>
    </p:spTree>
    <p:extLst>
      <p:ext uri="{BB962C8B-B14F-4D97-AF65-F5344CB8AC3E}">
        <p14:creationId xmlns:p14="http://schemas.microsoft.com/office/powerpoint/2010/main" val="1061998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A2B0E23-823C-BF7D-D01A-D7393100C76A}"/>
              </a:ext>
            </a:extLst>
          </p:cNvPr>
          <p:cNvSpPr>
            <a:spLocks noGrp="1"/>
          </p:cNvSpPr>
          <p:nvPr>
            <p:ph idx="1"/>
          </p:nvPr>
        </p:nvSpPr>
        <p:spPr>
          <a:xfrm>
            <a:off x="1371600" y="589548"/>
            <a:ext cx="9601200" cy="5277852"/>
          </a:xfrm>
        </p:spPr>
        <p:txBody>
          <a:bodyPr/>
          <a:lstStyle/>
          <a:p>
            <a:r>
              <a:rPr lang="es-CO" dirty="0"/>
              <a:t>. CARGO SEGUNDO: LISTAS VINCULANTES:</a:t>
            </a:r>
          </a:p>
          <a:p>
            <a:r>
              <a:rPr lang="es-CO" dirty="0"/>
              <a:t>... A pesar de la obligación descrita, con la cual se pretende </a:t>
            </a:r>
            <a:r>
              <a:rPr lang="es-CO" dirty="0" err="1"/>
              <a:t>evitarque</a:t>
            </a:r>
            <a:r>
              <a:rPr lang="es-CO" dirty="0"/>
              <a:t> una entidad vigilada como el Banco Pichincha S.A. mantuviera una relación contractual con una persona incluida en las mencionadas listas, ya sea como cliente, como accionista de éste o beneficiario final de aquél, la Comisión de Visita, tal y como se observa en el numeral 3.1.1.3. del Informe de Cumplimiento, evidenció casos donde no se realizó la mencionada consulta de forma permanente a los accionistas y a </a:t>
            </a:r>
            <a:r>
              <a:rPr lang="es-CO"/>
              <a:t>los beneficiarios </a:t>
            </a:r>
            <a:r>
              <a:rPr lang="es-CO" b="1" u="sng" dirty="0"/>
              <a:t>por eso es que deben revisarse apropiadamente, o ésta se hizo de manera incompleta, poniendo a la Entidad Vigilada en inminente riesgo de ser utilizada en las mencionadas actividades </a:t>
            </a:r>
            <a:r>
              <a:rPr lang="es-CO" b="1" u="sng" dirty="0" err="1"/>
              <a:t>terroristas</a:t>
            </a:r>
            <a:r>
              <a:rPr lang="es-CO" dirty="0" err="1"/>
              <a:t>iarios</a:t>
            </a:r>
            <a:r>
              <a:rPr lang="es-CO" dirty="0"/>
              <a:t> finales de sus clientes, quienes a la larga actúan a través del cliente y, como se puede observar en los ejemplos allí incluidos*.</a:t>
            </a:r>
          </a:p>
        </p:txBody>
      </p:sp>
    </p:spTree>
    <p:extLst>
      <p:ext uri="{BB962C8B-B14F-4D97-AF65-F5344CB8AC3E}">
        <p14:creationId xmlns:p14="http://schemas.microsoft.com/office/powerpoint/2010/main" val="2492670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22ECC4-47A9-F5BA-C6B7-29B4CA93F8D0}"/>
              </a:ext>
            </a:extLst>
          </p:cNvPr>
          <p:cNvSpPr>
            <a:spLocks noGrp="1"/>
          </p:cNvSpPr>
          <p:nvPr>
            <p:ph type="title"/>
          </p:nvPr>
        </p:nvSpPr>
        <p:spPr/>
        <p:txBody>
          <a:bodyPr/>
          <a:lstStyle/>
          <a:p>
            <a:r>
              <a:rPr lang="es-CO" dirty="0"/>
              <a:t>COMISIONISTAS FINANCIEROS AGROPECUARIOS S.A.</a:t>
            </a:r>
          </a:p>
        </p:txBody>
      </p:sp>
      <p:sp>
        <p:nvSpPr>
          <p:cNvPr id="3" name="Marcador de contenido 2">
            <a:extLst>
              <a:ext uri="{FF2B5EF4-FFF2-40B4-BE49-F238E27FC236}">
                <a16:creationId xmlns:a16="http://schemas.microsoft.com/office/drawing/2014/main" id="{D62D11CE-2BF3-94A9-85A5-5EC8E2701C2A}"/>
              </a:ext>
            </a:extLst>
          </p:cNvPr>
          <p:cNvSpPr>
            <a:spLocks noGrp="1"/>
          </p:cNvSpPr>
          <p:nvPr>
            <p:ph idx="1"/>
          </p:nvPr>
        </p:nvSpPr>
        <p:spPr/>
        <p:txBody>
          <a:bodyPr/>
          <a:lstStyle/>
          <a:p>
            <a:r>
              <a:rPr lang="es-CO" sz="1800" dirty="0">
                <a:effectLst/>
                <a:latin typeface="ArialMT"/>
              </a:rPr>
              <a:t>CARGO PRIMERO</a:t>
            </a:r>
          </a:p>
          <a:p>
            <a:pPr marL="0" indent="0">
              <a:buNone/>
            </a:pPr>
            <a:endParaRPr lang="es-CO" sz="1800" dirty="0">
              <a:effectLst/>
              <a:latin typeface="ArialMT"/>
            </a:endParaRPr>
          </a:p>
          <a:p>
            <a:r>
              <a:rPr lang="es-CO" sz="1800" dirty="0">
                <a:effectLst/>
                <a:latin typeface="ArialMT"/>
              </a:rPr>
              <a:t>En efecto se pudo establecer que la Entidad Vigilada, no </a:t>
            </a:r>
            <a:r>
              <a:rPr lang="es-CO" sz="1800" dirty="0" err="1">
                <a:effectLst/>
                <a:latin typeface="ArialMT"/>
              </a:rPr>
              <a:t>tenía</a:t>
            </a:r>
            <a:r>
              <a:rPr lang="es-CO" sz="1800" dirty="0">
                <a:effectLst/>
                <a:latin typeface="ArialMT"/>
              </a:rPr>
              <a:t> un Oficial de Cumplimiento Suplente debidamente posesionado, durante </a:t>
            </a:r>
            <a:r>
              <a:rPr lang="es-CO" sz="1800" dirty="0" err="1">
                <a:effectLst/>
                <a:latin typeface="ArialMT"/>
              </a:rPr>
              <a:t>más</a:t>
            </a:r>
            <a:r>
              <a:rPr lang="es-CO" sz="1800" dirty="0">
                <a:effectLst/>
                <a:latin typeface="ArialMT"/>
              </a:rPr>
              <a:t> 23 meses, periodo que se determina para efectos de la </a:t>
            </a:r>
            <a:r>
              <a:rPr lang="es-CO" sz="1800" dirty="0" err="1">
                <a:effectLst/>
                <a:latin typeface="ArialMT"/>
              </a:rPr>
              <a:t>cronología</a:t>
            </a:r>
            <a:r>
              <a:rPr lang="es-CO" sz="1800" dirty="0">
                <a:effectLst/>
                <a:latin typeface="ArialMT"/>
              </a:rPr>
              <a:t> de la conducta sancionable desde la renuncia del funcionario que </a:t>
            </a:r>
            <a:r>
              <a:rPr lang="es-CO" sz="1800" dirty="0" err="1">
                <a:effectLst/>
                <a:latin typeface="ArialMT"/>
              </a:rPr>
              <a:t>tenía</a:t>
            </a:r>
            <a:r>
              <a:rPr lang="es-CO" sz="1800" dirty="0">
                <a:effectLst/>
                <a:latin typeface="ArialMT"/>
              </a:rPr>
              <a:t> a cargo dicho rol (3 de enero de 2020) hasta la fecha de la </a:t>
            </a:r>
            <a:r>
              <a:rPr lang="es-CO" sz="1800" dirty="0" err="1">
                <a:effectLst/>
                <a:latin typeface="ArialMT"/>
              </a:rPr>
              <a:t>formulación</a:t>
            </a:r>
            <a:r>
              <a:rPr lang="es-CO" sz="1800" dirty="0">
                <a:effectLst/>
                <a:latin typeface="ArialMT"/>
              </a:rPr>
              <a:t> de cargos, lo cual </a:t>
            </a:r>
            <a:r>
              <a:rPr lang="es-CO" sz="1800" dirty="0" err="1">
                <a:effectLst/>
                <a:latin typeface="ArialMT"/>
              </a:rPr>
              <a:t>demostraría</a:t>
            </a:r>
            <a:r>
              <a:rPr lang="es-CO" sz="1800" dirty="0">
                <a:effectLst/>
                <a:latin typeface="ArialMT"/>
              </a:rPr>
              <a:t> una </a:t>
            </a:r>
            <a:r>
              <a:rPr lang="es-CO" sz="1800" dirty="0" err="1">
                <a:effectLst/>
                <a:latin typeface="ArialMT"/>
              </a:rPr>
              <a:t>desatención</a:t>
            </a:r>
            <a:r>
              <a:rPr lang="es-CO" sz="1800" dirty="0">
                <a:effectLst/>
                <a:latin typeface="ArialMT"/>
              </a:rPr>
              <a:t> de los deberes </a:t>
            </a:r>
            <a:r>
              <a:rPr lang="es-CO" sz="1800" dirty="0" err="1">
                <a:effectLst/>
                <a:latin typeface="ArialMT"/>
              </a:rPr>
              <a:t>mínimos</a:t>
            </a:r>
            <a:r>
              <a:rPr lang="es-CO" sz="1800" dirty="0">
                <a:effectLst/>
                <a:latin typeface="ArialMT"/>
              </a:rPr>
              <a:t> y taxativos previstos dentro del Sistema de </a:t>
            </a:r>
            <a:r>
              <a:rPr lang="es-CO" sz="1800" dirty="0" err="1">
                <a:effectLst/>
                <a:latin typeface="ArialMT"/>
              </a:rPr>
              <a:t>Administración</a:t>
            </a:r>
            <a:r>
              <a:rPr lang="es-CO" sz="1800" dirty="0">
                <a:effectLst/>
                <a:latin typeface="ArialMT"/>
              </a:rPr>
              <a:t> de Riesgo de Lavado de Activos y </a:t>
            </a:r>
            <a:r>
              <a:rPr lang="es-CO" sz="1800" dirty="0" err="1">
                <a:effectLst/>
                <a:latin typeface="ArialMT"/>
              </a:rPr>
              <a:t>Financiación</a:t>
            </a:r>
            <a:r>
              <a:rPr lang="es-CO" sz="1800" dirty="0">
                <a:effectLst/>
                <a:latin typeface="ArialMT"/>
              </a:rPr>
              <a:t> del Terrorismo - SARLAFT </a:t>
            </a:r>
            <a:endParaRPr lang="es-CO" dirty="0"/>
          </a:p>
          <a:p>
            <a:endParaRPr lang="es-CO" dirty="0"/>
          </a:p>
        </p:txBody>
      </p:sp>
    </p:spTree>
    <p:extLst>
      <p:ext uri="{BB962C8B-B14F-4D97-AF65-F5344CB8AC3E}">
        <p14:creationId xmlns:p14="http://schemas.microsoft.com/office/powerpoint/2010/main" val="122303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29287B-67DF-3D78-4EF0-3E1621FCD6A9}"/>
              </a:ext>
            </a:extLst>
          </p:cNvPr>
          <p:cNvSpPr>
            <a:spLocks noGrp="1"/>
          </p:cNvSpPr>
          <p:nvPr>
            <p:ph type="title"/>
          </p:nvPr>
        </p:nvSpPr>
        <p:spPr/>
        <p:txBody>
          <a:bodyPr/>
          <a:lstStyle/>
          <a:p>
            <a:r>
              <a:rPr lang="es-CO" dirty="0"/>
              <a:t>RAPPI </a:t>
            </a:r>
          </a:p>
        </p:txBody>
      </p:sp>
      <p:sp>
        <p:nvSpPr>
          <p:cNvPr id="3" name="Marcador de contenido 2">
            <a:extLst>
              <a:ext uri="{FF2B5EF4-FFF2-40B4-BE49-F238E27FC236}">
                <a16:creationId xmlns:a16="http://schemas.microsoft.com/office/drawing/2014/main" id="{D052C781-0983-F6F0-94E0-A0B8E59EC9FE}"/>
              </a:ext>
            </a:extLst>
          </p:cNvPr>
          <p:cNvSpPr>
            <a:spLocks noGrp="1"/>
          </p:cNvSpPr>
          <p:nvPr>
            <p:ph idx="1"/>
          </p:nvPr>
        </p:nvSpPr>
        <p:spPr/>
        <p:txBody>
          <a:bodyPr/>
          <a:lstStyle/>
          <a:p>
            <a:r>
              <a:rPr lang="es-CO" sz="1800" dirty="0">
                <a:effectLst/>
                <a:latin typeface="Arial" panose="020B0604020202020204" pitchFamily="34" charset="0"/>
              </a:rPr>
              <a:t>PRIMER CARGO – Ausencia del Oficial de Cumplimiento. </a:t>
            </a:r>
          </a:p>
          <a:p>
            <a:r>
              <a:rPr lang="es-CO" sz="1800" i="1" dirty="0">
                <a:effectLst/>
                <a:latin typeface="Arial" panose="020B0604020202020204" pitchFamily="34" charset="0"/>
              </a:rPr>
              <a:t>“(…) se percibe que la figura del oficial de cumplimiento corresponde a la del líder del sistema y por ello está presente en todos los procesos, etapas y elementos del SAGRILAFT y, es por esto </a:t>
            </a:r>
            <a:r>
              <a:rPr lang="es-CO" sz="1800" i="1" dirty="0" err="1">
                <a:effectLst/>
                <a:latin typeface="Arial" panose="020B0604020202020204" pitchFamily="34" charset="0"/>
              </a:rPr>
              <a:t>también</a:t>
            </a:r>
            <a:r>
              <a:rPr lang="es-CO" sz="1800" i="1" dirty="0">
                <a:effectLst/>
                <a:latin typeface="Arial" panose="020B0604020202020204" pitchFamily="34" charset="0"/>
              </a:rPr>
              <a:t>, que su ausencia así́ sea temporal, deja necesariamente interrogantes importantes, como: ¿</a:t>
            </a:r>
            <a:r>
              <a:rPr lang="es-CO" sz="1800" i="1" dirty="0" err="1">
                <a:effectLst/>
                <a:latin typeface="Arial" panose="020B0604020202020204" pitchFamily="34" charset="0"/>
              </a:rPr>
              <a:t>quién</a:t>
            </a:r>
            <a:r>
              <a:rPr lang="es-CO" sz="1800" i="1" dirty="0">
                <a:effectLst/>
                <a:latin typeface="Arial" panose="020B0604020202020204" pitchFamily="34" charset="0"/>
              </a:rPr>
              <a:t> dirigió́ el sistema en el periodo de incumplimiento? o ¿cómo se gestionó el SAGRILAFT al quedarse la Compañía sin el rol responsable de su dirección?, interrogantes estos que revelan la incertidumbre diaria frente a la administración del sistema y, </a:t>
            </a:r>
            <a:r>
              <a:rPr lang="es-CO" sz="1800" i="1" dirty="0" err="1">
                <a:effectLst/>
                <a:latin typeface="Arial" panose="020B0604020202020204" pitchFamily="34" charset="0"/>
              </a:rPr>
              <a:t>específicamente</a:t>
            </a:r>
            <a:r>
              <a:rPr lang="es-CO" sz="1800" i="1" dirty="0">
                <a:effectLst/>
                <a:latin typeface="Arial" panose="020B0604020202020204" pitchFamily="34" charset="0"/>
              </a:rPr>
              <a:t>, respecto a la forma como se administró́ la información obtenida y se monitorearon los riesgos, partiendo del hecho de que era el oficial de cumplimiento el investido por el </a:t>
            </a:r>
            <a:r>
              <a:rPr lang="es-CO" sz="1800" i="1" dirty="0" err="1">
                <a:effectLst/>
                <a:latin typeface="Arial" panose="020B0604020202020204" pitchFamily="34" charset="0"/>
              </a:rPr>
              <a:t>Capítulo</a:t>
            </a:r>
            <a:r>
              <a:rPr lang="es-CO" sz="1800" i="1" dirty="0">
                <a:effectLst/>
                <a:latin typeface="Arial" panose="020B0604020202020204" pitchFamily="34" charset="0"/>
              </a:rPr>
              <a:t> X para tomar decisiones de manera imparcial y con el conocimiento y la experticia adecuadas, acordes a su liderazgo, en acatamiento de las </a:t>
            </a:r>
            <a:r>
              <a:rPr lang="es-CO" sz="1800" i="1" dirty="0" err="1">
                <a:effectLst/>
                <a:latin typeface="Arial" panose="020B0604020202020204" pitchFamily="34" charset="0"/>
              </a:rPr>
              <a:t>órdenes</a:t>
            </a:r>
            <a:r>
              <a:rPr lang="es-CO" sz="1800" i="1" dirty="0">
                <a:effectLst/>
                <a:latin typeface="Arial" panose="020B0604020202020204" pitchFamily="34" charset="0"/>
              </a:rPr>
              <a:t> impartidas por el </a:t>
            </a:r>
            <a:r>
              <a:rPr lang="es-CO" sz="1800" i="1" dirty="0" err="1">
                <a:effectLst/>
                <a:latin typeface="Arial" panose="020B0604020202020204" pitchFamily="34" charset="0"/>
              </a:rPr>
              <a:t>Capítulo</a:t>
            </a:r>
            <a:r>
              <a:rPr lang="es-CO" sz="1800" i="1" dirty="0">
                <a:effectLst/>
                <a:latin typeface="Arial" panose="020B0604020202020204" pitchFamily="34" charset="0"/>
              </a:rPr>
              <a:t> X.”</a:t>
            </a:r>
            <a:endParaRPr lang="es-CO" i="1" dirty="0"/>
          </a:p>
          <a:p>
            <a:endParaRPr lang="es-CO" dirty="0"/>
          </a:p>
        </p:txBody>
      </p:sp>
    </p:spTree>
    <p:extLst>
      <p:ext uri="{BB962C8B-B14F-4D97-AF65-F5344CB8AC3E}">
        <p14:creationId xmlns:p14="http://schemas.microsoft.com/office/powerpoint/2010/main" val="162583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BBF829-D479-DC57-B3C4-13C8652927A2}"/>
              </a:ext>
            </a:extLst>
          </p:cNvPr>
          <p:cNvSpPr>
            <a:spLocks noGrp="1"/>
          </p:cNvSpPr>
          <p:nvPr>
            <p:ph type="title"/>
          </p:nvPr>
        </p:nvSpPr>
        <p:spPr/>
        <p:txBody>
          <a:bodyPr/>
          <a:lstStyle/>
          <a:p>
            <a:endParaRPr lang="es-CO" dirty="0"/>
          </a:p>
        </p:txBody>
      </p:sp>
      <p:sp>
        <p:nvSpPr>
          <p:cNvPr id="3" name="Marcador de contenido 2">
            <a:extLst>
              <a:ext uri="{FF2B5EF4-FFF2-40B4-BE49-F238E27FC236}">
                <a16:creationId xmlns:a16="http://schemas.microsoft.com/office/drawing/2014/main" id="{10D9E4D9-052E-BB44-664F-B28C0DA0B8AE}"/>
              </a:ext>
            </a:extLst>
          </p:cNvPr>
          <p:cNvSpPr>
            <a:spLocks noGrp="1"/>
          </p:cNvSpPr>
          <p:nvPr>
            <p:ph idx="1"/>
          </p:nvPr>
        </p:nvSpPr>
        <p:spPr/>
        <p:txBody>
          <a:bodyPr/>
          <a:lstStyle/>
          <a:p>
            <a:r>
              <a:rPr lang="es-CO" sz="1800" dirty="0">
                <a:effectLst/>
                <a:latin typeface="Arial" panose="020B0604020202020204" pitchFamily="34" charset="0"/>
              </a:rPr>
              <a:t>Matriz de riesgos no </a:t>
            </a:r>
            <a:r>
              <a:rPr lang="es-CO" sz="1800" dirty="0" err="1">
                <a:effectLst/>
                <a:latin typeface="Arial" panose="020B0604020202020204" pitchFamily="34" charset="0"/>
              </a:rPr>
              <a:t>contro</a:t>
            </a:r>
            <a:r>
              <a:rPr lang="es-CO" sz="1800" dirty="0">
                <a:effectLst/>
                <a:latin typeface="Arial" panose="020B0604020202020204" pitchFamily="34" charset="0"/>
              </a:rPr>
              <a:t> con los elementos del Cap</a:t>
            </a:r>
            <a:r>
              <a:rPr lang="es-CO" sz="1800" dirty="0">
                <a:latin typeface="Arial" panose="020B0604020202020204" pitchFamily="34" charset="0"/>
              </a:rPr>
              <a:t>ítulo X</a:t>
            </a:r>
            <a:endParaRPr lang="es-CO" sz="1800" dirty="0">
              <a:effectLst/>
              <a:latin typeface="Arial" panose="020B0604020202020204" pitchFamily="34" charset="0"/>
            </a:endParaRPr>
          </a:p>
          <a:p>
            <a:pPr algn="just"/>
            <a:r>
              <a:rPr lang="es-CO" sz="1800" dirty="0">
                <a:effectLst/>
                <a:latin typeface="Arial" panose="020B0604020202020204" pitchFamily="34" charset="0"/>
              </a:rPr>
              <a:t>“</a:t>
            </a:r>
            <a:r>
              <a:rPr lang="es-CO" sz="1800" i="1" dirty="0">
                <a:effectLst/>
                <a:latin typeface="Arial" panose="020B0604020202020204" pitchFamily="34" charset="0"/>
              </a:rPr>
              <a:t>De acuerdo a lo anterior, este Despacho considera pertinente precisar que, contar en </a:t>
            </a:r>
            <a:r>
              <a:rPr lang="es-CO" sz="1800" i="1" dirty="0" err="1">
                <a:effectLst/>
                <a:latin typeface="Arial" panose="020B0604020202020204" pitchFamily="34" charset="0"/>
              </a:rPr>
              <a:t>términos</a:t>
            </a:r>
            <a:r>
              <a:rPr lang="es-CO" sz="1800" i="1" dirty="0">
                <a:effectLst/>
                <a:latin typeface="Arial" panose="020B0604020202020204" pitchFamily="34" charset="0"/>
              </a:rPr>
              <a:t> del </a:t>
            </a:r>
            <a:r>
              <a:rPr lang="es-CO" sz="1800" i="1" dirty="0" err="1">
                <a:effectLst/>
                <a:latin typeface="Arial" panose="020B0604020202020204" pitchFamily="34" charset="0"/>
              </a:rPr>
              <a:t>Capítulo</a:t>
            </a:r>
            <a:r>
              <a:rPr lang="es-CO" sz="1800" i="1" dirty="0">
                <a:effectLst/>
                <a:latin typeface="Arial" panose="020B0604020202020204" pitchFamily="34" charset="0"/>
              </a:rPr>
              <a:t> X, con una verdadera Matriz de Riesgos, implica poseer una herramienta que, bajo un uso </a:t>
            </a:r>
            <a:r>
              <a:rPr lang="es-CO" sz="1800" i="1" dirty="0" err="1">
                <a:effectLst/>
                <a:latin typeface="Arial" panose="020B0604020202020204" pitchFamily="34" charset="0"/>
              </a:rPr>
              <a:t>práctico</a:t>
            </a:r>
            <a:r>
              <a:rPr lang="es-CO" sz="1800" i="1" dirty="0">
                <a:effectLst/>
                <a:latin typeface="Arial" panose="020B0604020202020204" pitchFamily="34" charset="0"/>
              </a:rPr>
              <a:t>, evidencie la </a:t>
            </a:r>
            <a:r>
              <a:rPr lang="es-CO" sz="1800" i="1" dirty="0" err="1">
                <a:effectLst/>
                <a:latin typeface="Arial" panose="020B0604020202020204" pitchFamily="34" charset="0"/>
              </a:rPr>
              <a:t>individualización</a:t>
            </a:r>
            <a:r>
              <a:rPr lang="es-CO" sz="1800" i="1" dirty="0">
                <a:effectLst/>
                <a:latin typeface="Arial" panose="020B0604020202020204" pitchFamily="34" charset="0"/>
              </a:rPr>
              <a:t>, </a:t>
            </a:r>
            <a:r>
              <a:rPr lang="es-CO" sz="1800" i="1" dirty="0" err="1">
                <a:effectLst/>
                <a:latin typeface="Arial" panose="020B0604020202020204" pitchFamily="34" charset="0"/>
              </a:rPr>
              <a:t>medición</a:t>
            </a:r>
            <a:r>
              <a:rPr lang="es-CO" sz="1800" i="1" dirty="0">
                <a:effectLst/>
                <a:latin typeface="Arial" panose="020B0604020202020204" pitchFamily="34" charset="0"/>
              </a:rPr>
              <a:t> o </a:t>
            </a:r>
            <a:r>
              <a:rPr lang="es-CO" sz="1800" i="1" dirty="0" err="1">
                <a:effectLst/>
                <a:latin typeface="Arial" panose="020B0604020202020204" pitchFamily="34" charset="0"/>
              </a:rPr>
              <a:t>evaluación</a:t>
            </a:r>
            <a:r>
              <a:rPr lang="es-CO" sz="1800" i="1" dirty="0">
                <a:effectLst/>
                <a:latin typeface="Arial" panose="020B0604020202020204" pitchFamily="34" charset="0"/>
              </a:rPr>
              <a:t> los riesgos de LA/FT/FPADM y, </a:t>
            </a:r>
            <a:r>
              <a:rPr lang="es-CO" sz="1800" i="1" dirty="0" err="1">
                <a:effectLst/>
                <a:latin typeface="Arial" panose="020B0604020202020204" pitchFamily="34" charset="0"/>
              </a:rPr>
              <a:t>además</a:t>
            </a:r>
            <a:r>
              <a:rPr lang="es-CO" sz="1800" i="1" dirty="0">
                <a:effectLst/>
                <a:latin typeface="Arial" panose="020B0604020202020204" pitchFamily="34" charset="0"/>
              </a:rPr>
              <a:t> que posea medidas para su adecuado control y monitoreo tal como se </a:t>
            </a:r>
            <a:r>
              <a:rPr lang="es-CO" sz="1800" i="1" dirty="0" err="1">
                <a:effectLst/>
                <a:latin typeface="Arial" panose="020B0604020202020204" pitchFamily="34" charset="0"/>
              </a:rPr>
              <a:t>advirtio</a:t>
            </a:r>
            <a:r>
              <a:rPr lang="es-CO" sz="1800" i="1" dirty="0">
                <a:effectLst/>
                <a:latin typeface="Arial" panose="020B0604020202020204" pitchFamily="34" charset="0"/>
              </a:rPr>
              <a:t>́ en el pliego de cargos. </a:t>
            </a:r>
            <a:endParaRPr lang="es-CO" i="1" dirty="0"/>
          </a:p>
          <a:p>
            <a:pPr algn="just"/>
            <a:r>
              <a:rPr lang="es-CO" sz="1800" i="1" dirty="0">
                <a:effectLst/>
                <a:latin typeface="Arial" panose="020B0604020202020204" pitchFamily="34" charset="0"/>
              </a:rPr>
              <a:t>Por lo anterior, contrario a lo argumentado por la </a:t>
            </a:r>
            <a:r>
              <a:rPr lang="es-CO" sz="1800" i="1" dirty="0" err="1">
                <a:effectLst/>
                <a:latin typeface="Arial" panose="020B0604020202020204" pitchFamily="34" charset="0"/>
              </a:rPr>
              <a:t>Compañía</a:t>
            </a:r>
            <a:r>
              <a:rPr lang="es-CO" sz="1800" i="1" dirty="0">
                <a:effectLst/>
                <a:latin typeface="Arial" panose="020B0604020202020204" pitchFamily="34" charset="0"/>
              </a:rPr>
              <a:t> designar a un archivo en Excel con el </a:t>
            </a:r>
            <a:r>
              <a:rPr lang="es-CO" sz="1800" i="1" dirty="0" err="1">
                <a:effectLst/>
                <a:latin typeface="Arial" panose="020B0604020202020204" pitchFamily="34" charset="0"/>
              </a:rPr>
              <a:t>rótulo</a:t>
            </a:r>
            <a:r>
              <a:rPr lang="es-CO" sz="1800" i="1" dirty="0">
                <a:effectLst/>
                <a:latin typeface="Arial" panose="020B0604020202020204" pitchFamily="34" charset="0"/>
              </a:rPr>
              <a:t> de “Matriz de Riesgos”, sin lo anteriores etapas en </a:t>
            </a:r>
            <a:r>
              <a:rPr lang="es-CO" sz="1800" i="1" dirty="0" err="1">
                <a:effectLst/>
                <a:latin typeface="Arial" panose="020B0604020202020204" pitchFamily="34" charset="0"/>
              </a:rPr>
              <a:t>términos</a:t>
            </a:r>
            <a:r>
              <a:rPr lang="es-CO" sz="1800" i="1" dirty="0">
                <a:effectLst/>
                <a:latin typeface="Arial" panose="020B0604020202020204" pitchFamily="34" charset="0"/>
              </a:rPr>
              <a:t> sustanciales no resulta suficiente a la luz de las </a:t>
            </a:r>
            <a:r>
              <a:rPr lang="es-CO" sz="1800" i="1" dirty="0" err="1">
                <a:effectLst/>
                <a:latin typeface="Arial" panose="020B0604020202020204" pitchFamily="34" charset="0"/>
              </a:rPr>
              <a:t>características</a:t>
            </a:r>
            <a:r>
              <a:rPr lang="es-CO" sz="1800" i="1" dirty="0">
                <a:effectLst/>
                <a:latin typeface="Arial" panose="020B0604020202020204" pitchFamily="34" charset="0"/>
              </a:rPr>
              <a:t> que se describen en los numerales 5.1.1., 5.2., 5.2.1., 5.2.2., 5.2.3. y 5.2.4. del </a:t>
            </a:r>
            <a:r>
              <a:rPr lang="es-CO" sz="1800" i="1" dirty="0" err="1">
                <a:effectLst/>
                <a:latin typeface="Arial" panose="020B0604020202020204" pitchFamily="34" charset="0"/>
              </a:rPr>
              <a:t>Capítulo</a:t>
            </a:r>
            <a:r>
              <a:rPr lang="es-CO" sz="1800" i="1" dirty="0">
                <a:effectLst/>
                <a:latin typeface="Arial" panose="020B0604020202020204" pitchFamily="34" charset="0"/>
              </a:rPr>
              <a:t> X.”</a:t>
            </a:r>
            <a:endParaRPr lang="es-CO" i="1" dirty="0"/>
          </a:p>
          <a:p>
            <a:endParaRPr lang="es-CO" dirty="0"/>
          </a:p>
        </p:txBody>
      </p:sp>
    </p:spTree>
    <p:extLst>
      <p:ext uri="{BB962C8B-B14F-4D97-AF65-F5344CB8AC3E}">
        <p14:creationId xmlns:p14="http://schemas.microsoft.com/office/powerpoint/2010/main" val="2452305422"/>
      </p:ext>
    </p:extLst>
  </p:cSld>
  <p:clrMapOvr>
    <a:masterClrMapping/>
  </p:clrMapOvr>
</p:sld>
</file>

<file path=ppt/theme/theme1.xml><?xml version="1.0" encoding="utf-8"?>
<a:theme xmlns:a="http://schemas.openxmlformats.org/drawingml/2006/main" name="Recorte">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corte">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ecort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02558FB893AB9D4191B6C06D353D71B0" ma:contentTypeVersion="15" ma:contentTypeDescription="Crear nuevo documento." ma:contentTypeScope="" ma:versionID="8a6bea4aa5928b8a1d7ee7f86cfda1a8">
  <xsd:schema xmlns:xsd="http://www.w3.org/2001/XMLSchema" xmlns:xs="http://www.w3.org/2001/XMLSchema" xmlns:p="http://schemas.microsoft.com/office/2006/metadata/properties" xmlns:ns2="b3d92bed-0770-4ede-ae72-defa07df153c" xmlns:ns3="42e1c4e7-482f-406d-b816-1a7972df82b2" targetNamespace="http://schemas.microsoft.com/office/2006/metadata/properties" ma:root="true" ma:fieldsID="39b1a012b2083fed5419de5e11070796" ns2:_="" ns3:_="">
    <xsd:import namespace="b3d92bed-0770-4ede-ae72-defa07df153c"/>
    <xsd:import namespace="42e1c4e7-482f-406d-b816-1a7972df82b2"/>
    <xsd:element name="properties">
      <xsd:complexType>
        <xsd:sequence>
          <xsd:element name="documentManagement">
            <xsd:complexType>
              <xsd:all>
                <xsd:element ref="ns2:SharedWithDetails" minOccurs="0"/>
                <xsd:element ref="ns2:SharedWithUsers" minOccurs="0"/>
                <xsd:element ref="ns3:MediaServiceMetadata" minOccurs="0"/>
                <xsd:element ref="ns3:MediaServiceFastMetadata" minOccurs="0"/>
                <xsd:element ref="ns3:MediaServiceObjectDetectorVersion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SearchPropertie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d92bed-0770-4ede-ae72-defa07df153c" elementFormDefault="qualified">
    <xsd:import namespace="http://schemas.microsoft.com/office/2006/documentManagement/types"/>
    <xsd:import namespace="http://schemas.microsoft.com/office/infopath/2007/PartnerControls"/>
    <xsd:element name="SharedWithDetails" ma:index="8" nillable="true" ma:displayName="Detalles de uso compartido" ma:description="" ma:internalName="SharedWithDetails" ma:readOnly="true">
      <xsd:simpleType>
        <xsd:restriction base="dms:Note">
          <xsd:maxLength value="255"/>
        </xsd:restriction>
      </xsd:simpleType>
    </xsd:element>
    <xsd:element name="SharedWithUsers" ma:index="9"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5" nillable="true" ma:displayName="Taxonomy Catch All Column" ma:hidden="true" ma:list="{60048ed5-fd60-4dc6-9132-e8690053497a}" ma:internalName="TaxCatchAll" ma:showField="CatchAllData" ma:web="b3d92bed-0770-4ede-ae72-defa07df153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2e1c4e7-482f-406d-b816-1a7972df82b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Etiquetas de imagen" ma:readOnly="false" ma:fieldId="{5cf76f15-5ced-4ddc-b409-7134ff3c332f}" ma:taxonomyMulti="true" ma:sspId="184dd2c1-0804-426c-9522-9455f2808cbd"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descrip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ED832E-6CCC-429A-A817-0B74BE167871}"/>
</file>

<file path=customXml/itemProps2.xml><?xml version="1.0" encoding="utf-8"?>
<ds:datastoreItem xmlns:ds="http://schemas.openxmlformats.org/officeDocument/2006/customXml" ds:itemID="{24F8FC02-231F-4211-9044-50647ACEFE10}"/>
</file>

<file path=docProps/app.xml><?xml version="1.0" encoding="utf-8"?>
<Properties xmlns="http://schemas.openxmlformats.org/officeDocument/2006/extended-properties" xmlns:vt="http://schemas.openxmlformats.org/officeDocument/2006/docPropsVTypes">
  <Template>{419D1233-D0FA-8841-939E-4B1BB5EFCEC6}tf10001072</Template>
  <TotalTime>6771</TotalTime>
  <Words>823</Words>
  <Application>Microsoft Macintosh PowerPoint</Application>
  <PresentationFormat>Panorámica</PresentationFormat>
  <Paragraphs>35</Paragraphs>
  <Slides>8</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vt:i4>
      </vt:variant>
    </vt:vector>
  </HeadingPairs>
  <TitlesOfParts>
    <vt:vector size="14" baseType="lpstr">
      <vt:lpstr>Arial</vt:lpstr>
      <vt:lpstr>ArialMT</vt:lpstr>
      <vt:lpstr>CIDFont+F1</vt:lpstr>
      <vt:lpstr>Franklin Gothic Book</vt:lpstr>
      <vt:lpstr>Helvetica</vt:lpstr>
      <vt:lpstr>Recorte</vt:lpstr>
      <vt:lpstr>Procesos Sancionatorio </vt:lpstr>
      <vt:lpstr>Sujetos activos del proceso Sancionatorio</vt:lpstr>
      <vt:lpstr>Por regla general el Procedimiento sancionatorio es el CPACA</vt:lpstr>
      <vt:lpstr>Banco Pichincha </vt:lpstr>
      <vt:lpstr>Presentación de PowerPoint</vt:lpstr>
      <vt:lpstr>COMISIONISTAS FINANCIEROS AGROPECUARIOS S.A.</vt:lpstr>
      <vt:lpstr>RAPPI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Procesos Sancionatorio </dc:title>
  <dc:creator>Nicolás Eduardo Sánchez Cortes</dc:creator>
  <cp:lastModifiedBy>Nicolás Eduardo Sánchez Cortes</cp:lastModifiedBy>
  <cp:revision>1</cp:revision>
  <dcterms:created xsi:type="dcterms:W3CDTF">2024-07-25T19:24:20Z</dcterms:created>
  <dcterms:modified xsi:type="dcterms:W3CDTF">2024-07-30T12:16:05Z</dcterms:modified>
</cp:coreProperties>
</file>